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1862aa24d7e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1862aa24d7e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862aa24d7e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1862aa24d7e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1862aa24d7e_0_3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1862aa24d7e_0_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862aa24d7e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862aa24d7e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862aa24d7e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862aa24d7e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862aa24d7e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862aa24d7e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862aa24d7e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862aa24d7e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862aa24d7e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862aa24d7e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862aa24d7e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1862aa24d7e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62aa24d7e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62aa24d7e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862aa24d7e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862aa24d7e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862aa24d7e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862aa24d7e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862aa24d7e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862aa24d7e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862aa24d7e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862aa24d7e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862aa24d7e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1862aa24d7e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862aa24d7e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862aa24d7e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862aa24d7e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1862aa24d7e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1862aa24d7e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1862aa24d7e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1862aa24d7e_0_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1862aa24d7e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62aa24d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62aa24d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62aa24d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862aa24d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62aa24d7e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862aa24d7e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62aa24d7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62aa24d7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62aa24d7e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862aa24d7e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862aa24d7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862aa24d7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62aa24d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862aa24d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62aa24d7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62aa24d7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50461b6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50461b6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62aa24d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862aa24d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62aa24d7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62aa24d7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862aa24d7e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862aa24d7e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862aa24d7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862aa24d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862aa24d7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862aa24d7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862aa24d7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862aa24d7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862aa24d7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862aa24d7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62aa24d7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862aa24d7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862aa24d7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862aa24d7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862aa24d7e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862aa24d7e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862aa24d7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862aa24d7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862aa24d7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862aa24d7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862aa24d7e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862aa24d7e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862aa24d7e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862aa24d7e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862aa24d7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862aa24d7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862aa24d7e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862aa24d7e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62aa24d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862aa24d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862aa24d7e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862aa24d7e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862aa24d7e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862aa24d7e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862aa24d7e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862aa24d7e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862aa24d7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862aa24d7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862aa24d7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862aa24d7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862aa24d7e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862aa24d7e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862aa24d7e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862aa24d7e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862aa24d7e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862aa24d7e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862aa24d7e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862aa24d7e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862aa24d7e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862aa24d7e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862aa24d7e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862aa24d7e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862aa24d7e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862aa24d7e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862aa24d7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862aa24d7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862aa24d7e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862aa24d7e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862aa24d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862aa24d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862aa24d7e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862aa24d7e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862aa24d7e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862aa24d7e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862aa24d7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862aa24d7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862aa24d7e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1862aa24d7e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862aa24d7e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862aa24d7e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62aa24d7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62aa24d7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862aa24d7e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862aa24d7e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862aa24d7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862aa24d7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862aa24d7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862aa24d7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862aa24d7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862aa24d7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862aa24d7e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862aa24d7e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862aa24d7e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862aa24d7e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862aa24d7e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862aa24d7e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862aa24d7e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862aa24d7e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862aa24d7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862aa24d7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c8ae0c1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c8ae0c1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862aa24d7e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862aa24d7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862aa24d7e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862aa24d7e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862aa24d7e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862aa24d7e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862aa24d7e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862aa24d7e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18c8ae0c1e7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18c8ae0c1e7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862aa24d7e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862aa24d7e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862aa24d7e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862aa24d7e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862aa24d7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862aa24d7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862aa24d7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862aa24d7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862aa24d7e_0_2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862aa24d7e_0_2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c8ae0c1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c8ae0c1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862aa24d7e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862aa24d7e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862aa24d7e_0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862aa24d7e_0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862aa24d7e_0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1862aa24d7e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862aa24d7e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862aa24d7e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862aa24d7e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1862aa24d7e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862aa24d7e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862aa24d7e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862aa24d7e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862aa24d7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862aa24d7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862aa24d7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862aa24d7e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862aa24d7e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62aa24d7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62aa24d7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862aa24d7e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862aa24d7e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862aa24d7e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862aa24d7e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862aa24d7e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1862aa24d7e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862aa24d7e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1862aa24d7e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862aa24d7e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862aa24d7e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862aa24d7e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862aa24d7e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4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4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43.png"/><Relationship Id="rId6" Type="http://schemas.openxmlformats.org/officeDocument/2006/relationships/image" Target="../media/image7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43.png"/><Relationship Id="rId6" Type="http://schemas.openxmlformats.org/officeDocument/2006/relationships/image" Target="../media/image7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8.png"/><Relationship Id="rId4" Type="http://schemas.openxmlformats.org/officeDocument/2006/relationships/hyperlink" Target="https://pytorch.org/docs/stable/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5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81.png"/><Relationship Id="rId6" Type="http://schemas.openxmlformats.org/officeDocument/2006/relationships/image" Target="../media/image5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3.png"/><Relationship Id="rId4" Type="http://schemas.openxmlformats.org/officeDocument/2006/relationships/image" Target="../media/image7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3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Relationship Id="rId8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gif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1.gif"/><Relationship Id="rId6" Type="http://schemas.openxmlformats.org/officeDocument/2006/relationships/image" Target="../media/image12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gif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gif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gif"/><Relationship Id="rId4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gif"/><Relationship Id="rId4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gif"/><Relationship Id="rId4" Type="http://schemas.openxmlformats.org/officeDocument/2006/relationships/image" Target="../media/image50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5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9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10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1.gif"/><Relationship Id="rId6" Type="http://schemas.openxmlformats.org/officeDocument/2006/relationships/image" Target="../media/image1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4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4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4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4.png"/><Relationship Id="rId7" Type="http://schemas.openxmlformats.org/officeDocument/2006/relationships/image" Target="../media/image61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.png"/><Relationship Id="rId6" Type="http://schemas.openxmlformats.org/officeDocument/2006/relationships/image" Target="../media/image61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1.gif"/><Relationship Id="rId6" Type="http://schemas.openxmlformats.org/officeDocument/2006/relationships/image" Target="../media/image12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png"/><Relationship Id="rId4" Type="http://schemas.openxmlformats.org/officeDocument/2006/relationships/image" Target="../media/image73.png"/><Relationship Id="rId5" Type="http://schemas.openxmlformats.org/officeDocument/2006/relationships/image" Target="../media/image6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Relationship Id="rId6" Type="http://schemas.openxmlformats.org/officeDocument/2006/relationships/image" Target="../media/image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Deep Learning</a:t>
            </a:r>
            <a:endParaRPr b="1" sz="3400"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Introduction Series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131610" y="1100139"/>
            <a:ext cx="724200" cy="724200"/>
          </a:xfrm>
          <a:prstGeom prst="ellipse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542125" y="2328024"/>
            <a:ext cx="3906600" cy="3906600"/>
          </a:xfrm>
          <a:prstGeom prst="ellipse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579193" y="28603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90950" y="30980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321000" y="3971875"/>
            <a:ext cx="902100" cy="9552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86125" y="4072800"/>
            <a:ext cx="1011300" cy="1070700"/>
          </a:xfrm>
          <a:prstGeom prst="diamond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4862606" y="1876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2975" y="20668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Vivian van Oijen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Robert Jan Schlimbach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065525" y="4423500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869025" y="68350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C9C9C9"/>
                </a:solidFill>
              </a:rPr>
              <a:t>09/11/2022</a:t>
            </a:r>
            <a:endParaRPr b="1" sz="800">
              <a:solidFill>
                <a:srgbClr val="C9C9C9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3" name="Google Shape;201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1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019" name="Google Shape;201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1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021" name="Google Shape;2021;p11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022" name="Google Shape;2022;p11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023" name="Google Shape;2023;p11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24" name="Google Shape;2024;p11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25" name="Google Shape;2025;p11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026" name="Google Shape;2026;p112"/>
          <p:cNvCxnSpPr>
            <a:stCxn id="2020" idx="3"/>
            <a:endCxn id="20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7" name="Google Shape;2027;p112"/>
          <p:cNvCxnSpPr>
            <a:stCxn id="2022" idx="3"/>
            <a:endCxn id="20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8" name="Google Shape;2028;p112"/>
          <p:cNvCxnSpPr>
            <a:stCxn id="2023" idx="3"/>
            <a:endCxn id="20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9" name="Google Shape;2029;p112"/>
          <p:cNvCxnSpPr>
            <a:stCxn id="2024" idx="3"/>
            <a:endCxn id="20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30" name="Google Shape;2030;p112"/>
          <p:cNvCxnSpPr>
            <a:stCxn id="2021" idx="3"/>
            <a:endCxn id="2022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1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032" name="Google Shape;2032;p112"/>
          <p:cNvCxnSpPr>
            <a:stCxn id="2031" idx="3"/>
            <a:endCxn id="2023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3" name="Google Shape;2033;p11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034" name="Google Shape;2034;p11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035" name="Google Shape;2035;p112"/>
          <p:cNvCxnSpPr>
            <a:stCxn id="2033" idx="3"/>
            <a:endCxn id="2025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1" name="Google Shape;20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1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1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1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1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047" name="Google Shape;204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13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049" name="Google Shape;2049;p113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050" name="Google Shape;2050;p113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051" name="Google Shape;2051;p113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52" name="Google Shape;2052;p113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53" name="Google Shape;2053;p113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054" name="Google Shape;2054;p113"/>
          <p:cNvCxnSpPr>
            <a:stCxn id="2048" idx="3"/>
            <a:endCxn id="2050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5" name="Google Shape;2055;p113"/>
          <p:cNvCxnSpPr>
            <a:stCxn id="2050" idx="3"/>
            <a:endCxn id="2051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6" name="Google Shape;2056;p113"/>
          <p:cNvCxnSpPr>
            <a:stCxn id="2051" idx="3"/>
            <a:endCxn id="2052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7" name="Google Shape;2057;p113"/>
          <p:cNvCxnSpPr>
            <a:stCxn id="2052" idx="3"/>
            <a:endCxn id="2053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8" name="Google Shape;2058;p113"/>
          <p:cNvCxnSpPr>
            <a:stCxn id="2053" idx="3"/>
            <a:endCxn id="2059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0" name="Google Shape;2060;p113"/>
          <p:cNvCxnSpPr>
            <a:stCxn id="2049" idx="3"/>
            <a:endCxn id="2050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13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062" name="Google Shape;2062;p113"/>
          <p:cNvCxnSpPr>
            <a:stCxn id="2061" idx="3"/>
            <a:endCxn id="2051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3" name="Google Shape;2063;p113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064" name="Google Shape;2064;p113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065" name="Google Shape;2065;p113"/>
          <p:cNvCxnSpPr>
            <a:stCxn id="2063" idx="3"/>
            <a:endCxn id="2053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6" name="Google Shape;2066;p113"/>
          <p:cNvCxnSpPr>
            <a:stCxn id="2064" idx="3"/>
            <a:endCxn id="2059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9" name="Google Shape;2059;p113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067" name="Google Shape;2067;p113"/>
          <p:cNvCxnSpPr>
            <a:stCxn id="2059" idx="3"/>
            <a:endCxn id="2068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68" name="Google Shape;2068;p113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69" name="Google Shape;2069;p113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70" name="Google Shape;2070;p113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71" name="Google Shape;2071;p113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72" name="Google Shape;2072;p113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73" name="Google Shape;2073;p113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074" name="Google Shape;2074;p113"/>
          <p:cNvCxnSpPr>
            <a:stCxn id="2068" idx="2"/>
            <a:endCxn id="2069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5" name="Google Shape;2075;p113"/>
          <p:cNvCxnSpPr>
            <a:stCxn id="2068" idx="2"/>
            <a:endCxn id="2070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6" name="Google Shape;2076;p113"/>
          <p:cNvCxnSpPr>
            <a:stCxn id="2069" idx="3"/>
            <a:endCxn id="2070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7" name="Google Shape;2077;p113"/>
          <p:cNvCxnSpPr>
            <a:stCxn id="2070" idx="2"/>
            <a:endCxn id="2071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8" name="Google Shape;2078;p113"/>
          <p:cNvCxnSpPr>
            <a:stCxn id="2071" idx="2"/>
            <a:endCxn id="2072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9" name="Google Shape;2079;p113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080" name="Google Shape;2080;p113"/>
          <p:cNvCxnSpPr>
            <a:stCxn id="2079" idx="3"/>
            <a:endCxn id="2072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1" name="Google Shape;2081;p113"/>
          <p:cNvCxnSpPr>
            <a:stCxn id="2072" idx="2"/>
            <a:endCxn id="2073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093" name="Google Shape;209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4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095" name="Google Shape;2095;p114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096" name="Google Shape;2096;p114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097" name="Google Shape;2097;p114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98" name="Google Shape;2098;p114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99" name="Google Shape;2099;p114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00" name="Google Shape;2100;p114"/>
          <p:cNvCxnSpPr>
            <a:stCxn id="2094" idx="3"/>
            <a:endCxn id="2096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1" name="Google Shape;2101;p114"/>
          <p:cNvCxnSpPr>
            <a:stCxn id="2096" idx="3"/>
            <a:endCxn id="2097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2" name="Google Shape;2102;p114"/>
          <p:cNvCxnSpPr>
            <a:stCxn id="2097" idx="3"/>
            <a:endCxn id="2098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3" name="Google Shape;2103;p114"/>
          <p:cNvCxnSpPr>
            <a:stCxn id="2098" idx="3"/>
            <a:endCxn id="2099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4" name="Google Shape;2104;p114"/>
          <p:cNvCxnSpPr>
            <a:stCxn id="2099" idx="3"/>
            <a:endCxn id="2105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6" name="Google Shape;2106;p114"/>
          <p:cNvCxnSpPr>
            <a:stCxn id="2095" idx="3"/>
            <a:endCxn id="2096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7" name="Google Shape;2107;p114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08" name="Google Shape;2108;p114"/>
          <p:cNvCxnSpPr>
            <a:stCxn id="2107" idx="3"/>
            <a:endCxn id="2097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9" name="Google Shape;2109;p114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10" name="Google Shape;2110;p114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11" name="Google Shape;2111;p114"/>
          <p:cNvCxnSpPr>
            <a:stCxn id="2109" idx="3"/>
            <a:endCxn id="2099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2" name="Google Shape;2112;p114"/>
          <p:cNvCxnSpPr>
            <a:stCxn id="2110" idx="3"/>
            <a:endCxn id="2105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5" name="Google Shape;2105;p114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13" name="Google Shape;2113;p114"/>
          <p:cNvCxnSpPr>
            <a:stCxn id="2105" idx="3"/>
            <a:endCxn id="2114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4" name="Google Shape;2114;p114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15" name="Google Shape;2115;p114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16" name="Google Shape;2116;p114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17" name="Google Shape;2117;p114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18" name="Google Shape;2118;p114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19" name="Google Shape;2119;p114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20" name="Google Shape;2120;p114"/>
          <p:cNvCxnSpPr>
            <a:stCxn id="2114" idx="2"/>
            <a:endCxn id="2115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1" name="Google Shape;2121;p114"/>
          <p:cNvCxnSpPr>
            <a:stCxn id="2114" idx="2"/>
            <a:endCxn id="2116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2" name="Google Shape;2122;p114"/>
          <p:cNvCxnSpPr>
            <a:stCxn id="2115" idx="3"/>
            <a:endCxn id="2116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3" name="Google Shape;2123;p114"/>
          <p:cNvCxnSpPr>
            <a:stCxn id="2116" idx="2"/>
            <a:endCxn id="2117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4" name="Google Shape;2124;p114"/>
          <p:cNvCxnSpPr>
            <a:stCxn id="2117" idx="2"/>
            <a:endCxn id="2118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5" name="Google Shape;2125;p114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126" name="Google Shape;2126;p114"/>
          <p:cNvCxnSpPr>
            <a:stCxn id="2125" idx="3"/>
            <a:endCxn id="2118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7" name="Google Shape;2127;p114"/>
          <p:cNvCxnSpPr>
            <a:stCxn id="2118" idx="2"/>
            <a:endCxn id="2119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28" name="Google Shape;2128;p114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4" name="Google Shape;213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40" name="Google Shape;214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15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42" name="Google Shape;2142;p115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43" name="Google Shape;2143;p115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44" name="Google Shape;2144;p115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5" name="Google Shape;2145;p115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6" name="Google Shape;2146;p115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47" name="Google Shape;2147;p115"/>
          <p:cNvCxnSpPr>
            <a:stCxn id="2141" idx="3"/>
            <a:endCxn id="214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48" name="Google Shape;2148;p115"/>
          <p:cNvCxnSpPr>
            <a:stCxn id="2143" idx="3"/>
            <a:endCxn id="214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49" name="Google Shape;2149;p115"/>
          <p:cNvCxnSpPr>
            <a:stCxn id="2144" idx="3"/>
            <a:endCxn id="214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0" name="Google Shape;2150;p115"/>
          <p:cNvCxnSpPr>
            <a:stCxn id="2145" idx="3"/>
            <a:endCxn id="214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1" name="Google Shape;2151;p115"/>
          <p:cNvCxnSpPr>
            <a:stCxn id="2146" idx="3"/>
            <a:endCxn id="2152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3" name="Google Shape;2153;p115"/>
          <p:cNvCxnSpPr>
            <a:stCxn id="2142" idx="3"/>
            <a:endCxn id="2143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5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55" name="Google Shape;2155;p115"/>
          <p:cNvCxnSpPr>
            <a:stCxn id="2154" idx="3"/>
            <a:endCxn id="2144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15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57" name="Google Shape;2157;p115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58" name="Google Shape;2158;p115"/>
          <p:cNvCxnSpPr>
            <a:stCxn id="2156" idx="3"/>
            <a:endCxn id="2146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9" name="Google Shape;2159;p115"/>
          <p:cNvCxnSpPr>
            <a:stCxn id="2157" idx="3"/>
            <a:endCxn id="2152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115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60" name="Google Shape;2160;p115"/>
          <p:cNvCxnSpPr>
            <a:stCxn id="2152" idx="3"/>
            <a:endCxn id="2161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1" name="Google Shape;2161;p115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2" name="Google Shape;2162;p115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3" name="Google Shape;2163;p115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4" name="Google Shape;2164;p115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5" name="Google Shape;2165;p115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6" name="Google Shape;2166;p115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67" name="Google Shape;2167;p115"/>
          <p:cNvCxnSpPr>
            <a:stCxn id="2161" idx="2"/>
            <a:endCxn id="2162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8" name="Google Shape;2168;p115"/>
          <p:cNvCxnSpPr>
            <a:stCxn id="2161" idx="2"/>
            <a:endCxn id="2163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9" name="Google Shape;2169;p115"/>
          <p:cNvCxnSpPr>
            <a:stCxn id="2162" idx="3"/>
            <a:endCxn id="2163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0" name="Google Shape;2170;p115"/>
          <p:cNvCxnSpPr>
            <a:stCxn id="2163" idx="2"/>
            <a:endCxn id="2164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1" name="Google Shape;2171;p115"/>
          <p:cNvCxnSpPr>
            <a:stCxn id="2164" idx="2"/>
            <a:endCxn id="2165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72" name="Google Shape;2172;p115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173" name="Google Shape;2173;p115"/>
          <p:cNvCxnSpPr>
            <a:stCxn id="2172" idx="3"/>
            <a:endCxn id="2165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4" name="Google Shape;2174;p115"/>
          <p:cNvCxnSpPr>
            <a:stCxn id="2165" idx="2"/>
            <a:endCxn id="2166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75" name="Google Shape;2175;p115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1" name="Google Shape;218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87" name="Google Shape;218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16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89" name="Google Shape;2189;p116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90" name="Google Shape;2190;p116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91" name="Google Shape;2191;p116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2" name="Google Shape;2192;p116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3" name="Google Shape;2193;p116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94" name="Google Shape;2194;p116"/>
          <p:cNvCxnSpPr>
            <a:stCxn id="2188" idx="3"/>
            <a:endCxn id="2190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5" name="Google Shape;2195;p116"/>
          <p:cNvCxnSpPr>
            <a:stCxn id="2190" idx="3"/>
            <a:endCxn id="2191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6" name="Google Shape;2196;p116"/>
          <p:cNvCxnSpPr>
            <a:stCxn id="2191" idx="3"/>
            <a:endCxn id="2192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7" name="Google Shape;2197;p116"/>
          <p:cNvCxnSpPr>
            <a:stCxn id="2192" idx="3"/>
            <a:endCxn id="2193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8" name="Google Shape;2198;p116"/>
          <p:cNvCxnSpPr>
            <a:stCxn id="2193" idx="3"/>
            <a:endCxn id="2199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0" name="Google Shape;2200;p116"/>
          <p:cNvCxnSpPr>
            <a:stCxn id="2189" idx="3"/>
            <a:endCxn id="2190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1" name="Google Shape;2201;p116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02" name="Google Shape;2202;p116"/>
          <p:cNvCxnSpPr>
            <a:stCxn id="2201" idx="3"/>
            <a:endCxn id="2191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3" name="Google Shape;2203;p116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04" name="Google Shape;2204;p116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05" name="Google Shape;2205;p116"/>
          <p:cNvCxnSpPr>
            <a:stCxn id="2203" idx="3"/>
            <a:endCxn id="2193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16"/>
          <p:cNvCxnSpPr>
            <a:stCxn id="2204" idx="3"/>
            <a:endCxn id="2199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9" name="Google Shape;2199;p116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07" name="Google Shape;2207;p116"/>
          <p:cNvCxnSpPr>
            <a:stCxn id="2199" idx="3"/>
            <a:endCxn id="2208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8" name="Google Shape;2208;p116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09" name="Google Shape;2209;p116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0" name="Google Shape;2210;p116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1" name="Google Shape;2211;p116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2" name="Google Shape;2212;p116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3" name="Google Shape;2213;p116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14" name="Google Shape;2214;p116"/>
          <p:cNvCxnSpPr>
            <a:stCxn id="2208" idx="2"/>
            <a:endCxn id="2209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5" name="Google Shape;2215;p116"/>
          <p:cNvCxnSpPr>
            <a:stCxn id="2208" idx="2"/>
            <a:endCxn id="2210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6" name="Google Shape;2216;p116"/>
          <p:cNvCxnSpPr>
            <a:stCxn id="2209" idx="3"/>
            <a:endCxn id="2210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7" name="Google Shape;2217;p116"/>
          <p:cNvCxnSpPr>
            <a:stCxn id="2210" idx="2"/>
            <a:endCxn id="2211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8" name="Google Shape;2218;p116"/>
          <p:cNvCxnSpPr>
            <a:stCxn id="2211" idx="2"/>
            <a:endCxn id="2212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9" name="Google Shape;2219;p116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20" name="Google Shape;2220;p116"/>
          <p:cNvCxnSpPr>
            <a:stCxn id="2219" idx="3"/>
            <a:endCxn id="2212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1" name="Google Shape;2221;p116"/>
          <p:cNvCxnSpPr>
            <a:stCxn id="2212" idx="2"/>
            <a:endCxn id="2213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22" name="Google Shape;2222;p116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9" name="Google Shape;22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35" name="Google Shape;223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117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37" name="Google Shape;2237;p117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38" name="Google Shape;2238;p117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39" name="Google Shape;2239;p117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0" name="Google Shape;2240;p117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1" name="Google Shape;2241;p117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42" name="Google Shape;2242;p117"/>
          <p:cNvCxnSpPr>
            <a:stCxn id="2236" idx="3"/>
            <a:endCxn id="2238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3" name="Google Shape;2243;p117"/>
          <p:cNvCxnSpPr>
            <a:stCxn id="2238" idx="3"/>
            <a:endCxn id="2239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4" name="Google Shape;2244;p117"/>
          <p:cNvCxnSpPr>
            <a:stCxn id="2239" idx="3"/>
            <a:endCxn id="2240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5" name="Google Shape;2245;p117"/>
          <p:cNvCxnSpPr>
            <a:stCxn id="2240" idx="3"/>
            <a:endCxn id="2241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6" name="Google Shape;2246;p117"/>
          <p:cNvCxnSpPr>
            <a:stCxn id="2241" idx="3"/>
            <a:endCxn id="2247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8" name="Google Shape;2248;p117"/>
          <p:cNvCxnSpPr>
            <a:stCxn id="2237" idx="3"/>
            <a:endCxn id="2238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17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50" name="Google Shape;2250;p117"/>
          <p:cNvCxnSpPr>
            <a:stCxn id="2249" idx="3"/>
            <a:endCxn id="2239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1" name="Google Shape;2251;p117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52" name="Google Shape;2252;p117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53" name="Google Shape;2253;p117"/>
          <p:cNvCxnSpPr>
            <a:stCxn id="2251" idx="3"/>
            <a:endCxn id="2241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117"/>
          <p:cNvCxnSpPr>
            <a:stCxn id="2252" idx="3"/>
            <a:endCxn id="2247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117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55" name="Google Shape;2255;p117"/>
          <p:cNvCxnSpPr>
            <a:stCxn id="2247" idx="3"/>
            <a:endCxn id="2256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6" name="Google Shape;2256;p117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7" name="Google Shape;2257;p117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8" name="Google Shape;2258;p117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9" name="Google Shape;2259;p117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60" name="Google Shape;2260;p117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61" name="Google Shape;2261;p117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62" name="Google Shape;2262;p117"/>
          <p:cNvCxnSpPr>
            <a:stCxn id="2256" idx="2"/>
            <a:endCxn id="2257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3" name="Google Shape;2263;p117"/>
          <p:cNvCxnSpPr>
            <a:stCxn id="2256" idx="2"/>
            <a:endCxn id="2258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4" name="Google Shape;2264;p117"/>
          <p:cNvCxnSpPr>
            <a:stCxn id="2257" idx="3"/>
            <a:endCxn id="2258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5" name="Google Shape;2265;p117"/>
          <p:cNvCxnSpPr>
            <a:stCxn id="2258" idx="2"/>
            <a:endCxn id="2259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6" name="Google Shape;2266;p117"/>
          <p:cNvCxnSpPr>
            <a:stCxn id="2259" idx="2"/>
            <a:endCxn id="2260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67" name="Google Shape;2267;p117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68" name="Google Shape;2268;p117"/>
          <p:cNvCxnSpPr>
            <a:stCxn id="2267" idx="3"/>
            <a:endCxn id="2260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9" name="Google Shape;2269;p117"/>
          <p:cNvCxnSpPr>
            <a:stCxn id="2260" idx="2"/>
            <a:endCxn id="2261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70" name="Google Shape;2270;p117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17"/>
          <p:cNvSpPr/>
          <p:nvPr/>
        </p:nvSpPr>
        <p:spPr>
          <a:xfrm>
            <a:off x="3271250" y="3843425"/>
            <a:ext cx="4036200" cy="108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17"/>
          <p:cNvSpPr txBox="1"/>
          <p:nvPr/>
        </p:nvSpPr>
        <p:spPr>
          <a:xfrm>
            <a:off x="3256675" y="3827500"/>
            <a:ext cx="338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Pytorch will helps us with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a dataset			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Automatic Gradient Computation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Neural Networks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73" name="Google Shape;2273;p117"/>
          <p:cNvSpPr txBox="1"/>
          <p:nvPr/>
        </p:nvSpPr>
        <p:spPr>
          <a:xfrm>
            <a:off x="5841275" y="41787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Optimization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Scheduling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Distributing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74" name="Google Shape;2274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9" name="Google Shape;227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118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6" name="Google Shape;22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19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292" name="Google Shape;229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8" name="Google Shape;22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20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04" name="Google Shape;230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0" name="Google Shape;231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21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16" name="Google Shape;231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2" name="Google Shape;232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22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28" name="Google Shape;232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4" name="Google Shape;233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1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23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40" name="Google Shape;234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6" name="Google Shape;234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24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52" name="Google Shape;235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8" name="Google Shape;235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25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64" name="Google Shape;236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1" name="Google Shape;237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26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77" name="Google Shape;23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26"/>
          <p:cNvPicPr preferRelativeResize="0"/>
          <p:nvPr/>
        </p:nvPicPr>
        <p:blipFill rotWithShape="1">
          <a:blip r:embed="rId5">
            <a:alphaModFix/>
          </a:blip>
          <a:srcRect b="0" l="0" r="4425" t="0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27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27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386" name="Google Shape;238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127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27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28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28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395" name="Google Shape;2395;p128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396" name="Google Shape;2396;p128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97" name="Google Shape;2397;p128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398" name="Google Shape;23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128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28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29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29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407" name="Google Shape;2407;p129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408" name="Google Shape;2408;p129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409" name="Google Shape;2409;p129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410" name="Google Shape;241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129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29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30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30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420" name="Google Shape;2420;p130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421" name="Google Shape;2421;p130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422" name="Google Shape;2422;p130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423" name="Google Shape;242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130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30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27" name="Google Shape;2427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31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Thank You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2434" name="Google Shape;2434;p131"/>
          <p:cNvSpPr txBox="1"/>
          <p:nvPr/>
        </p:nvSpPr>
        <p:spPr>
          <a:xfrm>
            <a:off x="2951650" y="443257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435" name="Google Shape;2435;p131"/>
          <p:cNvSpPr txBox="1"/>
          <p:nvPr/>
        </p:nvSpPr>
        <p:spPr>
          <a:xfrm>
            <a:off x="7869025" y="68350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C9C9C9"/>
                </a:solidFill>
              </a:rPr>
              <a:t>09/11/2022</a:t>
            </a:r>
            <a:endParaRPr b="1" sz="800">
              <a:solidFill>
                <a:srgbClr val="C9C9C9"/>
              </a:solidFill>
            </a:endParaRPr>
          </a:p>
        </p:txBody>
      </p:sp>
      <p:grpSp>
        <p:nvGrpSpPr>
          <p:cNvPr id="2436" name="Google Shape;2436;p131"/>
          <p:cNvGrpSpPr/>
          <p:nvPr/>
        </p:nvGrpSpPr>
        <p:grpSpPr>
          <a:xfrm>
            <a:off x="1093775" y="1054987"/>
            <a:ext cx="1011300" cy="2723726"/>
            <a:chOff x="3908700" y="350799"/>
            <a:chExt cx="1011300" cy="2723726"/>
          </a:xfrm>
        </p:grpSpPr>
        <p:sp>
          <p:nvSpPr>
            <p:cNvPr id="2437" name="Google Shape;2437;p131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2438" name="Google Shape;2438;p13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3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3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1" name="Google Shape;244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i="1" lang="en-GB" sz="1800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-1204525" y="467050"/>
            <a:ext cx="2594700" cy="2747700"/>
          </a:xfrm>
          <a:prstGeom prst="diamond">
            <a:avLst/>
          </a:prstGeom>
          <a:noFill/>
          <a:ln cap="flat" cmpd="sng" w="9525">
            <a:solidFill>
              <a:srgbClr val="042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What is a dog?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2290047" y="430287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Categories of Machine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6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36" name="Google Shape;236;p2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" name="Google Shape;237;p2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2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0" name="Google Shape;260;p26"/>
          <p:cNvCxnSpPr/>
          <p:nvPr/>
        </p:nvCxnSpPr>
        <p:spPr>
          <a:xfrm flipH="1" rot="10800000">
            <a:off x="1962074" y="2979753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6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62" name="Google Shape;262;p26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63" name="Google Shape;263;p26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64" name="Google Shape;264;p2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65" name="Google Shape;265;p2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6" name="Google Shape;266;p26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6" name="Google Shape;286;p2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287" name="Google Shape;287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9" name="Google Shape;289;p26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labels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Detect Patterns in the data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01.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02.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03.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the environment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/>
          <p:nvPr/>
        </p:nvSpPr>
        <p:spPr>
          <a:xfrm>
            <a:off x="6117900" y="826200"/>
            <a:ext cx="213300" cy="2133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577725" y="1813800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6081200" y="-1125650"/>
            <a:ext cx="4210800" cy="4458900"/>
          </a:xfrm>
          <a:prstGeom prst="diamond">
            <a:avLst/>
          </a:prstGeom>
          <a:gradFill>
            <a:gsLst>
              <a:gs pos="0">
                <a:srgbClr val="2D004F">
                  <a:alpha val="1176"/>
                  <a:alpha val="1180"/>
                </a:srgbClr>
              </a:gs>
              <a:gs pos="100000">
                <a:srgbClr val="0D0030">
                  <a:alpha val="1180"/>
                </a:srgbClr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 txBox="1"/>
          <p:nvPr>
            <p:ph idx="1" type="subTitle"/>
          </p:nvPr>
        </p:nvSpPr>
        <p:spPr>
          <a:xfrm>
            <a:off x="2986213" y="147032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Neural Networks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245600" y="18138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1796113" y="18991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02.</a:t>
            </a:r>
            <a:endParaRPr sz="4000"/>
          </a:p>
        </p:txBody>
      </p:sp>
      <p:sp>
        <p:nvSpPr>
          <p:cNvPr id="308" name="Google Shape;308;p27"/>
          <p:cNvSpPr/>
          <p:nvPr/>
        </p:nvSpPr>
        <p:spPr>
          <a:xfrm>
            <a:off x="-368754" y="3012507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6367824" y="678676"/>
            <a:ext cx="120900" cy="1209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6185100" y="678675"/>
            <a:ext cx="78900" cy="789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45" name="Google Shape;345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1" name="Google Shape;351;p30"/>
            <p:cNvCxnSpPr>
              <a:stCxn id="345" idx="6"/>
              <a:endCxn id="34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0"/>
            <p:cNvCxnSpPr>
              <a:stCxn id="346" idx="6"/>
              <a:endCxn id="34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0"/>
            <p:cNvCxnSpPr>
              <a:stCxn id="347" idx="6"/>
              <a:endCxn id="34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0"/>
            <p:cNvCxnSpPr>
              <a:stCxn id="349" idx="2"/>
              <a:endCxn id="34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0"/>
            <p:cNvCxnSpPr>
              <a:stCxn id="349" idx="6"/>
              <a:endCxn id="35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0"/>
            <p:cNvCxnSpPr>
              <a:stCxn id="350" idx="2"/>
              <a:endCxn id="34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0"/>
          <p:cNvCxnSpPr>
            <a:stCxn id="347" idx="6"/>
            <a:endCxn id="348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0"/>
          <p:cNvCxnSpPr>
            <a:stCxn id="345" idx="6"/>
            <a:endCxn id="34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3" name="Google Shape;3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77" name="Google Shape;377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Google Shape;383;p31"/>
            <p:cNvCxnSpPr>
              <a:stCxn id="377" idx="6"/>
              <a:endCxn id="38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31"/>
            <p:cNvCxnSpPr>
              <a:stCxn id="378" idx="6"/>
              <a:endCxn id="380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31"/>
            <p:cNvCxnSpPr>
              <a:stCxn id="379" idx="6"/>
              <a:endCxn id="381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31"/>
            <p:cNvCxnSpPr>
              <a:stCxn id="381" idx="2"/>
              <a:endCxn id="37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1"/>
            <p:cNvCxnSpPr>
              <a:stCxn id="381" idx="6"/>
              <a:endCxn id="382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31"/>
            <p:cNvCxnSpPr>
              <a:stCxn id="382" idx="2"/>
              <a:endCxn id="38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89" name="Google Shape;3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1"/>
          <p:cNvCxnSpPr>
            <a:stCxn id="379" idx="6"/>
            <a:endCxn id="380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1"/>
          <p:cNvCxnSpPr>
            <a:stCxn id="377" idx="6"/>
            <a:endCxn id="38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396" name="Google Shape;3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-378125" y="2520050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Prerequisites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131610" y="1100139"/>
            <a:ext cx="724200" cy="724200"/>
          </a:xfrm>
          <a:prstGeom prst="ellipse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579193" y="28603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900150" y="23053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 / Deep Learning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7387772" y="1981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11" name="Google Shape;411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32"/>
            <p:cNvCxnSpPr>
              <a:stCxn id="411" idx="6"/>
              <a:endCxn id="41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32"/>
            <p:cNvCxnSpPr>
              <a:stCxn id="412" idx="6"/>
              <a:endCxn id="414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2"/>
            <p:cNvCxnSpPr>
              <a:stCxn id="413" idx="6"/>
              <a:endCxn id="415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2"/>
            <p:cNvCxnSpPr>
              <a:stCxn id="415" idx="2"/>
              <a:endCxn id="41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2"/>
            <p:cNvCxnSpPr>
              <a:stCxn id="415" idx="6"/>
              <a:endCxn id="416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2"/>
            <p:cNvCxnSpPr>
              <a:stCxn id="416" idx="2"/>
              <a:endCxn id="41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23" name="Google Shape;4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32"/>
          <p:cNvCxnSpPr>
            <a:stCxn id="413" idx="6"/>
            <a:endCxn id="414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2"/>
          <p:cNvCxnSpPr>
            <a:stCxn id="411" idx="6"/>
            <a:endCxn id="41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30" name="Google Shape;4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44" name="Google Shape;4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46" name="Google Shape;446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2" name="Google Shape;452;p33"/>
            <p:cNvCxnSpPr>
              <a:stCxn id="446" idx="6"/>
              <a:endCxn id="449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33"/>
            <p:cNvCxnSpPr>
              <a:stCxn id="447" idx="6"/>
              <a:endCxn id="449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33"/>
            <p:cNvCxnSpPr>
              <a:stCxn id="448" idx="6"/>
              <a:endCxn id="450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33"/>
            <p:cNvCxnSpPr>
              <a:stCxn id="450" idx="2"/>
              <a:endCxn id="447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33"/>
            <p:cNvCxnSpPr>
              <a:stCxn id="450" idx="6"/>
              <a:endCxn id="451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3"/>
            <p:cNvCxnSpPr>
              <a:stCxn id="451" idx="2"/>
              <a:endCxn id="449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58" name="Google Shape;4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62" name="Google Shape;462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3" name="Google Shape;463;p33"/>
          <p:cNvCxnSpPr>
            <a:stCxn id="448" idx="6"/>
            <a:endCxn id="449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3"/>
          <p:cNvCxnSpPr>
            <a:stCxn id="446" idx="6"/>
            <a:endCxn id="450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66" name="Google Shape;46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80" name="Google Shape;4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82" name="Google Shape;482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8" name="Google Shape;488;p34"/>
            <p:cNvCxnSpPr>
              <a:stCxn id="482" idx="6"/>
              <a:endCxn id="48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34"/>
            <p:cNvCxnSpPr>
              <a:stCxn id="483" idx="6"/>
              <a:endCxn id="48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34"/>
            <p:cNvCxnSpPr>
              <a:stCxn id="484" idx="6"/>
              <a:endCxn id="48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34"/>
            <p:cNvCxnSpPr>
              <a:stCxn id="486" idx="2"/>
              <a:endCxn id="48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4"/>
            <p:cNvCxnSpPr>
              <a:stCxn id="486" idx="6"/>
              <a:endCxn id="48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4"/>
            <p:cNvCxnSpPr>
              <a:stCxn id="487" idx="2"/>
              <a:endCxn id="48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94" name="Google Shape;4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34"/>
          <p:cNvCxnSpPr>
            <a:stCxn id="484" idx="6"/>
            <a:endCxn id="485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4"/>
          <p:cNvCxnSpPr>
            <a:stCxn id="482" idx="6"/>
            <a:endCxn id="48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pic>
        <p:nvPicPr>
          <p:cNvPr id="508" name="Google Shape;50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17" name="Google Shape;5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19" name="Google Shape;519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5" name="Google Shape;525;p35"/>
            <p:cNvCxnSpPr>
              <a:stCxn id="519" idx="6"/>
              <a:endCxn id="52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35"/>
            <p:cNvCxnSpPr>
              <a:stCxn id="520" idx="6"/>
              <a:endCxn id="52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35"/>
            <p:cNvCxnSpPr>
              <a:stCxn id="521" idx="6"/>
              <a:endCxn id="52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35"/>
            <p:cNvCxnSpPr>
              <a:stCxn id="523" idx="2"/>
              <a:endCxn id="52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35"/>
            <p:cNvCxnSpPr>
              <a:stCxn id="523" idx="6"/>
              <a:endCxn id="52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35"/>
            <p:cNvCxnSpPr>
              <a:stCxn id="524" idx="2"/>
              <a:endCxn id="52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31" name="Google Shape;5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35" name="Google Shape;535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35"/>
          <p:cNvCxnSpPr>
            <a:stCxn id="521" idx="6"/>
            <a:endCxn id="522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5"/>
          <p:cNvCxnSpPr>
            <a:stCxn id="519" idx="6"/>
            <a:endCxn id="523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39" name="Google Shape;5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sp>
        <p:nvSpPr>
          <p:cNvPr id="545" name="Google Shape;545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46" name="Google Shape;54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52" name="Google Shape;552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3" name="Google Shape;553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4" name="Google Shape;574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75" name="Google Shape;57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78" name="Google Shape;578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84" name="Google Shape;584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5" name="Google Shape;585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6" name="Google Shape;606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07" name="Google Shape;60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10" name="Google Shape;610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11" name="Google Shape;611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19" name="Google Shape;619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0" name="Google Shape;620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" name="Google Shape;641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42" name="Google Shape;64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" name="Google Shape;644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45" name="Google Shape;645;p38"/>
          <p:cNvCxnSpPr/>
          <p:nvPr/>
        </p:nvCxnSpPr>
        <p:spPr>
          <a:xfrm flipH="1" rot="10800000">
            <a:off x="558550" y="1623400"/>
            <a:ext cx="2274900" cy="107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47" name="Google Shape;647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48" name="Google Shape;64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55" name="Google Shape;655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6" name="Google Shape;656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7" name="Google Shape;677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78" name="Google Shape;67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81" name="Google Shape;681;p39"/>
          <p:cNvCxnSpPr/>
          <p:nvPr/>
        </p:nvCxnSpPr>
        <p:spPr>
          <a:xfrm flipH="1" rot="10800000">
            <a:off x="927675" y="1623350"/>
            <a:ext cx="1905900" cy="209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83" name="Google Shape;683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84" name="Google Shape;68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91" name="Google Shape;691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2" name="Google Shape;692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3" name="Google Shape;713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14" name="Google Shape;71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 flipH="1" rot="10800000">
            <a:off x="2200200" y="1623175"/>
            <a:ext cx="633300" cy="27675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20" name="Google Shape;7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41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27" name="Google Shape;727;p41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8" name="Google Shape;728;p41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9" name="Google Shape;749;p41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50" name="Google Shape;75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2" name="Google Shape;752;p41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55" name="Google Shape;755;p41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56" name="Google Shape;75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34125" y="-27575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Plan for today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900150" y="23053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7880425" y="4564575"/>
            <a:ext cx="1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SURF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223772" y="326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918500" y="1342225"/>
            <a:ext cx="8310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ML/</a:t>
            </a:r>
            <a:r>
              <a:rPr b="1" lang="en-GB" sz="1600">
                <a:solidFill>
                  <a:schemeClr val="lt1"/>
                </a:solidFill>
              </a:rPr>
              <a:t>DL Introduction		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lt1"/>
                </a:solidFill>
              </a:rPr>
              <a:t>Pytorch Intro	&amp;  Hands on: fully connected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Introduction to CNN / State of the Art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Q&amp;A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    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-558525" y="4036150"/>
            <a:ext cx="2049625" cy="942225"/>
          </a:xfrm>
          <a:prstGeom prst="flowChartDisplay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1415665" y="1313099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01.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415665" y="2065149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02.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415665" y="2790624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03.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415665" y="3516111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04.</a:t>
            </a:r>
            <a:endParaRPr b="1" sz="18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63" name="Google Shape;763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4" name="Google Shape;764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5" name="Google Shape;785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86" name="Google Shape;78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89" name="Google Shape;789;p42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0" name="Google Shape;79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92" name="Google Shape;792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93" name="Google Shape;793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00" name="Google Shape;800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1" name="Google Shape;801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2" name="Google Shape;822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23" name="Google Shape;82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26" name="Google Shape;826;p43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7" name="Google Shape;8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29" name="Google Shape;8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40" name="Google Shape;8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44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43" name="Google Shape;843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4" name="Google Shape;844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4" name="Google Shape;864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65" name="Google Shape;86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67" name="Google Shape;867;p44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8" name="Google Shape;868;p44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869" name="Google Shape;869;p44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870" name="Google Shape;870;p44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1" name="Google Shape;871;p44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4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4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4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91" name="Google Shape;891;p44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892" name="Google Shape;892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3" name="Google Shape;893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4" name="Google Shape;894;p44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02" name="Google Shape;9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45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07" name="Google Shape;907;p45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09" name="Google Shape;909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10" name="Google Shape;910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1" name="Google Shape;911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1" name="Google Shape;931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32" name="Google Shape;932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34" name="Google Shape;934;p45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5" name="Google Shape;935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36" name="Google Shape;936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37" name="Google Shape;937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8" name="Google Shape;938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58" name="Google Shape;958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959" name="Google Shape;959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0" name="Google Shape;960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1" name="Google Shape;961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8" name="Google Shape;968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69" name="Google Shape;9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976" name="Google Shape;976;p4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7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47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986" name="Google Shape;986;p4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8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48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996" name="Google Shape;996;p4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4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9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01" name="Google Shape;1001;p49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07" name="Google Shape;1007;p5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0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50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0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13" name="Google Shape;1013;p50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19" name="Google Shape;1019;p5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1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51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1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25" name="Google Shape;1025;p51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1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2986213" y="147032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Machine Learning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-635819" y="326639"/>
            <a:ext cx="2107500" cy="21075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796113" y="18991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01.</a:t>
            </a:r>
            <a:endParaRPr sz="40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32" name="Google Shape;1032;p5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2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52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2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2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38" name="Google Shape;1038;p5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2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40" name="Google Shape;1040;p52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47" name="Google Shape;1047;p5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3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53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3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3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53" name="Google Shape;1053;p53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4" name="Google Shape;1054;p5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3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56" name="Google Shape;1056;p53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58" name="Google Shape;1058;p53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64" name="Google Shape;1064;p54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065" name="Google Shape;1065;p5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4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54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4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71" name="Google Shape;1071;p5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72" name="Google Shape;1072;p5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4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74" name="Google Shape;1074;p54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76" name="Google Shape;1076;p5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82" name="Google Shape;1082;p5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pic>
        <p:nvPicPr>
          <p:cNvPr id="1083" name="Google Shape;10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5"/>
          <p:cNvPicPr preferRelativeResize="0"/>
          <p:nvPr/>
        </p:nvPicPr>
        <p:blipFill rotWithShape="1">
          <a:blip r:embed="rId4">
            <a:alphaModFix/>
          </a:blip>
          <a:srcRect b="6138" l="0" r="0" t="4119"/>
          <a:stretch/>
        </p:blipFill>
        <p:spPr>
          <a:xfrm>
            <a:off x="409675" y="970825"/>
            <a:ext cx="3715525" cy="30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999075"/>
            <a:ext cx="4109600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6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6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93" name="Google Shape;1093;p56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6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</a:t>
            </a:r>
            <a:r>
              <a:rPr lang="en-GB">
                <a:solidFill>
                  <a:srgbClr val="FFFFFF"/>
                </a:solidFill>
              </a:rPr>
              <a:t>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95" name="Google Shape;1095;p56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6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97" name="Google Shape;1097;p56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98" name="Google Shape;1098;p56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56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56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01" name="Google Shape;1101;p56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7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09" name="Google Shape;1109;p57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7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11" name="Google Shape;1111;p57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7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13" name="Google Shape;1113;p57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14" name="Google Shape;1114;p57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7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57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17" name="Google Shape;1117;p57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7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119" name="Google Shape;1119;p57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27" name="Google Shape;1127;p58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29" name="Google Shape;1129;p58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8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31" name="Google Shape;1131;p58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32" name="Google Shape;1132;p5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8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58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35" name="Google Shape;1135;p58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137" name="Google Shape;1137;p58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138" name="Google Shape;1138;p58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8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9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145" name="Google Shape;1145;p5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9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147" name="Google Shape;11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9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49" name="Google Shape;1149;p59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9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52" name="Google Shape;1152;p5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153" name="Google Shape;1153;p59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54" name="Google Shape;1154;p59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55" name="Google Shape;1155;p59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9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9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9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9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59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61" name="Google Shape;1161;p59"/>
              <p:cNvCxnSpPr>
                <a:stCxn id="1155" idx="6"/>
                <a:endCxn id="1158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2" name="Google Shape;1162;p59"/>
              <p:cNvCxnSpPr>
                <a:stCxn id="1156" idx="6"/>
                <a:endCxn id="1158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3" name="Google Shape;1163;p59"/>
              <p:cNvCxnSpPr>
                <a:stCxn id="1157" idx="6"/>
                <a:endCxn id="1159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4" name="Google Shape;1164;p59"/>
              <p:cNvCxnSpPr>
                <a:stCxn id="1159" idx="2"/>
                <a:endCxn id="1156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5" name="Google Shape;1165;p59"/>
              <p:cNvCxnSpPr>
                <a:stCxn id="1159" idx="6"/>
                <a:endCxn id="1160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6" name="Google Shape;1166;p59"/>
              <p:cNvCxnSpPr>
                <a:stCxn id="1160" idx="2"/>
                <a:endCxn id="1158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67" name="Google Shape;116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59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1" name="Google Shape;1171;p59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9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3" name="Google Shape;1173;p59"/>
          <p:cNvCxnSpPr>
            <a:stCxn id="1172" idx="2"/>
            <a:endCxn id="1157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59"/>
          <p:cNvCxnSpPr>
            <a:stCxn id="1172" idx="2"/>
            <a:endCxn id="117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59"/>
          <p:cNvCxnSpPr>
            <a:stCxn id="1172" idx="6"/>
            <a:endCxn id="1160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0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183" name="Google Shape;1183;p6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0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185" name="Google Shape;11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60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87" name="Google Shape;1187;p60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0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90" name="Google Shape;1190;p6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191" name="Google Shape;1191;p60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2" name="Google Shape;1192;p6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8" name="Google Shape;1198;p60"/>
            <p:cNvCxnSpPr>
              <a:stCxn id="1192" idx="6"/>
              <a:endCxn id="119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9" name="Google Shape;1199;p60"/>
            <p:cNvCxnSpPr>
              <a:stCxn id="1193" idx="6"/>
              <a:endCxn id="119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" name="Google Shape;1200;p60"/>
            <p:cNvCxnSpPr>
              <a:stCxn id="1194" idx="6"/>
              <a:endCxn id="119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60"/>
            <p:cNvCxnSpPr>
              <a:stCxn id="1196" idx="2"/>
              <a:endCxn id="119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60"/>
            <p:cNvCxnSpPr>
              <a:stCxn id="1196" idx="6"/>
              <a:endCxn id="119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60"/>
            <p:cNvCxnSpPr>
              <a:stCxn id="1197" idx="2"/>
              <a:endCxn id="119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4" name="Google Shape;1204;p60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5" name="Google Shape;1205;p60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0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7" name="Google Shape;1207;p60"/>
          <p:cNvCxnSpPr>
            <a:stCxn id="1206" idx="2"/>
            <a:endCxn id="119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60"/>
          <p:cNvCxnSpPr>
            <a:stCxn id="1206" idx="2"/>
            <a:endCxn id="1205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0"/>
          <p:cNvCxnSpPr>
            <a:stCxn id="1206" idx="6"/>
            <a:endCxn id="1197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60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1" name="Google Shape;1211;p60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2" name="Google Shape;1212;p60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3" name="Google Shape;1213;p60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214" name="Google Shape;12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1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220" name="Google Shape;1220;p6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1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222" name="Google Shape;12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24" name="Google Shape;1224;p61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1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27" name="Google Shape;1227;p6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28" name="Google Shape;1228;p61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29" name="Google Shape;1229;p6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5" name="Google Shape;1235;p61"/>
            <p:cNvCxnSpPr>
              <a:stCxn id="1229" idx="6"/>
              <a:endCxn id="123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p61"/>
            <p:cNvCxnSpPr>
              <a:stCxn id="1230" idx="6"/>
              <a:endCxn id="123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7" name="Google Shape;1237;p61"/>
            <p:cNvCxnSpPr>
              <a:stCxn id="1231" idx="6"/>
              <a:endCxn id="123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" name="Google Shape;1238;p61"/>
            <p:cNvCxnSpPr>
              <a:stCxn id="1233" idx="2"/>
              <a:endCxn id="123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p61"/>
            <p:cNvCxnSpPr>
              <a:stCxn id="1233" idx="6"/>
              <a:endCxn id="123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61"/>
            <p:cNvCxnSpPr>
              <a:stCxn id="1234" idx="2"/>
              <a:endCxn id="123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1" name="Google Shape;1241;p6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2" name="Google Shape;1242;p61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1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4" name="Google Shape;1244;p61"/>
          <p:cNvCxnSpPr>
            <a:stCxn id="1243" idx="2"/>
            <a:endCxn id="1231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61"/>
          <p:cNvCxnSpPr>
            <a:stCxn id="1243" idx="2"/>
            <a:endCxn id="1242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61"/>
          <p:cNvCxnSpPr>
            <a:stCxn id="1243" idx="6"/>
            <a:endCxn id="1234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1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48" name="Google Shape;1248;p61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49" name="Google Shape;1249;p61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50" name="Google Shape;1250;p61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51" name="Google Shape;1251;p61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52" name="Google Shape;1252;p61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53" name="Google Shape;1253;p61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254" name="Google Shape;12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2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260" name="Google Shape;1260;p6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2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262" name="Google Shape;12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6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64" name="Google Shape;1264;p62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2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67" name="Google Shape;1267;p6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68" name="Google Shape;1268;p62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69" name="Google Shape;1269;p6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5" name="Google Shape;1275;p62"/>
            <p:cNvCxnSpPr>
              <a:stCxn id="1269" idx="6"/>
              <a:endCxn id="127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6" name="Google Shape;1276;p62"/>
            <p:cNvCxnSpPr>
              <a:stCxn id="1270" idx="6"/>
              <a:endCxn id="127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62"/>
            <p:cNvCxnSpPr>
              <a:stCxn id="1271" idx="6"/>
              <a:endCxn id="127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62"/>
            <p:cNvCxnSpPr>
              <a:stCxn id="1273" idx="2"/>
              <a:endCxn id="127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62"/>
            <p:cNvCxnSpPr>
              <a:stCxn id="1273" idx="6"/>
              <a:endCxn id="127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62"/>
            <p:cNvCxnSpPr>
              <a:stCxn id="1274" idx="2"/>
              <a:endCxn id="127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1" name="Google Shape;1281;p6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2" name="Google Shape;1282;p6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6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4" name="Google Shape;1284;p62"/>
          <p:cNvCxnSpPr>
            <a:stCxn id="1283" idx="2"/>
            <a:endCxn id="1271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62"/>
          <p:cNvCxnSpPr>
            <a:stCxn id="1283" idx="2"/>
            <a:endCxn id="1282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62"/>
          <p:cNvCxnSpPr>
            <a:stCxn id="1283" idx="6"/>
            <a:endCxn id="1274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7" name="Google Shape;1287;p62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88" name="Google Shape;1288;p62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89" name="Google Shape;1289;p62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90" name="Google Shape;1290;p62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91" name="Google Shape;1291;p62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92" name="Google Shape;1292;p62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93" name="Google Shape;1293;p62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94" name="Google Shape;12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3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300" name="Google Shape;1300;p6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3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02" name="Google Shape;13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04" name="Google Shape;1304;p63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3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07" name="Google Shape;1307;p6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308" name="Google Shape;1308;p6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309" name="Google Shape;1309;p6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15" name="Google Shape;1315;p63"/>
            <p:cNvCxnSpPr>
              <a:stCxn id="1309" idx="6"/>
              <a:endCxn id="131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63"/>
            <p:cNvCxnSpPr>
              <a:stCxn id="1310" idx="6"/>
              <a:endCxn id="131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7" name="Google Shape;1317;p63"/>
            <p:cNvCxnSpPr>
              <a:stCxn id="1311" idx="6"/>
              <a:endCxn id="131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8" name="Google Shape;1318;p63"/>
            <p:cNvCxnSpPr>
              <a:stCxn id="1313" idx="2"/>
              <a:endCxn id="131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9" name="Google Shape;1319;p63"/>
            <p:cNvCxnSpPr>
              <a:stCxn id="1313" idx="6"/>
              <a:endCxn id="131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0" name="Google Shape;1320;p63"/>
            <p:cNvCxnSpPr>
              <a:stCxn id="1314" idx="2"/>
              <a:endCxn id="131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21" name="Google Shape;1321;p6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2" name="Google Shape;1322;p6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6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4" name="Google Shape;1324;p63"/>
          <p:cNvCxnSpPr>
            <a:stCxn id="1323" idx="2"/>
            <a:endCxn id="1311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63"/>
          <p:cNvCxnSpPr>
            <a:stCxn id="1323" idx="2"/>
            <a:endCxn id="1322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63"/>
          <p:cNvCxnSpPr>
            <a:stCxn id="1323" idx="6"/>
            <a:endCxn id="1314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7" name="Google Shape;1327;p6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328" name="Google Shape;1328;p6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329" name="Google Shape;1329;p6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330" name="Google Shape;1330;p6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331" name="Google Shape;1331;p63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332" name="Google Shape;1332;p63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333" name="Google Shape;1333;p63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334" name="Google Shape;13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63"/>
          <p:cNvSpPr txBox="1"/>
          <p:nvPr/>
        </p:nvSpPr>
        <p:spPr>
          <a:xfrm>
            <a:off x="931000" y="3479825"/>
            <a:ext cx="34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 the input to a space where we are able to </a:t>
            </a:r>
            <a:r>
              <a:rPr b="1" lang="en-GB">
                <a:solidFill>
                  <a:schemeClr val="lt1"/>
                </a:solidFill>
              </a:rPr>
              <a:t>separate</a:t>
            </a:r>
            <a:r>
              <a:rPr lang="en-GB">
                <a:solidFill>
                  <a:schemeClr val="lt1"/>
                </a:solidFill>
              </a:rPr>
              <a:t> the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4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341" name="Google Shape;1341;p6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64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43" name="Google Shape;13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6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Faces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45" name="Google Shape;1345;p64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6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4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48" name="Google Shape;1348;p6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49" name="Google Shape;1349;p6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0" name="Google Shape;1350;p64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b="1" lang="en-GB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1" name="Google Shape;1351;p64"/>
          <p:cNvPicPr preferRelativeResize="0"/>
          <p:nvPr/>
        </p:nvPicPr>
        <p:blipFill rotWithShape="1">
          <a:blip r:embed="rId4">
            <a:alphaModFix/>
          </a:blip>
          <a:srcRect b="71182" l="0" r="0" t="0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2" name="Google Shape;1352;p64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353" name="Google Shape;1353;p6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9" name="Google Shape;1359;p64"/>
            <p:cNvCxnSpPr>
              <a:stCxn id="1353" idx="6"/>
              <a:endCxn id="135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64"/>
            <p:cNvCxnSpPr>
              <a:stCxn id="1354" idx="6"/>
              <a:endCxn id="135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64"/>
            <p:cNvCxnSpPr>
              <a:stCxn id="1355" idx="6"/>
              <a:endCxn id="135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64"/>
            <p:cNvCxnSpPr>
              <a:stCxn id="1357" idx="2"/>
              <a:endCxn id="135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64"/>
            <p:cNvCxnSpPr>
              <a:stCxn id="1357" idx="6"/>
              <a:endCxn id="135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64"/>
            <p:cNvCxnSpPr>
              <a:stCxn id="1358" idx="2"/>
              <a:endCxn id="135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65" name="Google Shape;1365;p64"/>
          <p:cNvPicPr preferRelativeResize="0"/>
          <p:nvPr/>
        </p:nvPicPr>
        <p:blipFill rotWithShape="1">
          <a:blip r:embed="rId5">
            <a:alphaModFix/>
          </a:blip>
          <a:srcRect b="0" l="0" r="30545" t="0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65"/>
          <p:cNvSpPr/>
          <p:nvPr/>
        </p:nvSpPr>
        <p:spPr>
          <a:xfrm>
            <a:off x="-1432150" y="-181750"/>
            <a:ext cx="3647400" cy="3862500"/>
          </a:xfrm>
          <a:prstGeom prst="diamond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65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5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Neural Network Demo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73" name="Google Shape;1373;p6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4B3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5"/>
          <p:cNvSpPr txBox="1"/>
          <p:nvPr/>
        </p:nvSpPr>
        <p:spPr>
          <a:xfrm>
            <a:off x="7880425" y="4564575"/>
            <a:ext cx="1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SURF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75" name="Google Shape;1375;p6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223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76" name="Google Shape;1376;p6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1377" name="Google Shape;1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5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https://playground.tensorflow.org/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6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85" name="Google Shape;1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6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Neural Network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88" name="Google Shape;1388;p6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6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6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91" name="Google Shape;1391;p66"/>
          <p:cNvSpPr txBox="1"/>
          <p:nvPr/>
        </p:nvSpPr>
        <p:spPr>
          <a:xfrm>
            <a:off x="128875" y="9679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Anything in between is </a:t>
            </a:r>
            <a:r>
              <a:rPr b="1" lang="en-GB">
                <a:solidFill>
                  <a:schemeClr val="lt1"/>
                </a:solidFill>
              </a:rPr>
              <a:t>hidden</a:t>
            </a:r>
            <a:br>
              <a:rPr b="1" lang="en-GB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Layers are represented as vectors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Edges are matrices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	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We train the weights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2" name="Google Shape;13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67"/>
          <p:cNvSpPr/>
          <p:nvPr/>
        </p:nvSpPr>
        <p:spPr>
          <a:xfrm>
            <a:off x="-1887725" y="164475"/>
            <a:ext cx="3647400" cy="3862500"/>
          </a:xfrm>
          <a:prstGeom prst="diamond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67"/>
          <p:cNvSpPr/>
          <p:nvPr/>
        </p:nvSpPr>
        <p:spPr>
          <a:xfrm>
            <a:off x="4205825" y="40728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67"/>
          <p:cNvSpPr/>
          <p:nvPr/>
        </p:nvSpPr>
        <p:spPr>
          <a:xfrm>
            <a:off x="6972763" y="414544"/>
            <a:ext cx="3569400" cy="3569400"/>
          </a:xfrm>
          <a:prstGeom prst="ellipse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0" name="Google Shape;1400;p67"/>
          <p:cNvSpPr txBox="1"/>
          <p:nvPr>
            <p:ph idx="1" type="subTitle"/>
          </p:nvPr>
        </p:nvSpPr>
        <p:spPr>
          <a:xfrm>
            <a:off x="2301915" y="1928475"/>
            <a:ext cx="4731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Neural Network Training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401" name="Google Shape;1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07" name="Google Shape;14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68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8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10" name="Google Shape;1410;p68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8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Define the Model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2" name="Google Shape;1412;p68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13" name="Google Shape;1413;p68"/>
          <p:cNvSpPr txBox="1"/>
          <p:nvPr/>
        </p:nvSpPr>
        <p:spPr>
          <a:xfrm>
            <a:off x="4787756" y="2047038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What function to optimize?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function to approximate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your desired solution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4" name="Google Shape;1414;p68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15" name="Google Shape;1415;p68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Process your data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6" name="Google Shape;1416;p68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17" name="Google Shape;1417;p68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How to evaluate the model?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9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23" name="Google Shape;14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69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25" name="Google Shape;1425;p69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6" name="Google Shape;1426;p69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32" name="Google Shape;14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70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34" name="Google Shape;1434;p70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70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36" name="Google Shape;1436;p70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70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43" name="Google Shape;14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71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46" name="Google Shape;1446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1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48" name="Google Shape;1448;p71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49" name="Google Shape;1449;p71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71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1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1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58" name="Google Shape;14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72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1" name="Google Shape;1461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3" name="Google Shape;1463;p72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64" name="Google Shape;1464;p72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2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2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2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2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74" name="Google Shape;1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7" name="Google Shape;1477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9" name="Google Shape;1479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0" name="Google Shape;1480;p73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1" name="Google Shape;1481;p73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482" name="Google Shape;1482;p73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3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73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73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492" name="Google Shape;1492;p7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4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94" name="Google Shape;14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7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74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03" name="Google Shape;1503;p75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5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05" name="Google Shape;15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5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08" name="Google Shape;15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75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15" name="Google Shape;1515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6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17" name="Google Shape;15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6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20" name="Google Shape;15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6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28" name="Google Shape;1528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30" name="Google Shape;15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33" name="Google Shape;153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77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77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77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43" name="Google Shape;1543;p7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78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45" name="Google Shape;15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8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8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48" name="Google Shape;1548;p7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78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50" name="Google Shape;1550;p78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51" name="Google Shape;155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8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8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60" name="Google Shape;1560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62" name="Google Shape;1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79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65" name="Google Shape;1565;p79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6" name="Google Shape;1566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68" name="Google Shape;1568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69" name="Google Shape;1569;p79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570" name="Google Shape;157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9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79" name="Google Shape;1579;p80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580" name="Google Shape;1580;p8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80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82" name="Google Shape;158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80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80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85" name="Google Shape;1585;p80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86" name="Google Shape;1586;p8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0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8" name="Google Shape;1588;p80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9" name="Google Shape;1589;p80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590" name="Google Shape;159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0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0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99" name="Google Shape;1599;p81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0" name="Google Shape;1600;p81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01" name="Google Shape;1601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2" name="Google Shape;1602;p81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03" name="Google Shape;1603;p81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3" y="2642450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995625" y="2511298"/>
            <a:ext cx="3036925" cy="15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900" y="2580294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09" name="Google Shape;1609;p82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0" name="Google Shape;1610;p82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11" name="Google Shape;1611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82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14" name="Google Shape;1614;p82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15" name="Google Shape;1615;p82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21" name="Google Shape;1621;p83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2" name="Google Shape;1622;p83"/>
          <p:cNvGrpSpPr/>
          <p:nvPr/>
        </p:nvGrpSpPr>
        <p:grpSpPr>
          <a:xfrm>
            <a:off x="4291182" y="954113"/>
            <a:ext cx="4501368" cy="2564050"/>
            <a:chOff x="4245607" y="1265463"/>
            <a:chExt cx="4501368" cy="2564050"/>
          </a:xfrm>
        </p:grpSpPr>
        <p:pic>
          <p:nvPicPr>
            <p:cNvPr id="1623" name="Google Shape;162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Google Shape;1625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26" name="Google Shape;1626;p83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27" name="Google Shape;1627;p83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28" name="Google Shape;1628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29" name="Google Shape;1629;p83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30" name="Google Shape;1630;p83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31" name="Google Shape;1631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37" name="Google Shape;1637;p84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4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39" name="Google Shape;163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43" name="Google Shape;1643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44" name="Google Shape;1644;p84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45" name="Google Shape;1645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46" name="Google Shape;1646;p84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47" name="Google Shape;1647;p84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48" name="Google Shape;1648;p8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54" name="Google Shape;1654;p85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85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85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657" name="Google Shape;1657;p85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58" name="Google Shape;165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1" name="Google Shape;1661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2" name="Google Shape;1662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3" name="Google Shape;1663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66" name="Google Shape;1666;p85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67" name="Google Shape;1667;p85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68" name="Google Shape;1668;p8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74" name="Google Shape;1674;p86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change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86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8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7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683" name="Google Shape;16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8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7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686" name="Google Shape;1686;p8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89" name="Google Shape;1689;p87"/>
          <p:cNvSpPr txBox="1"/>
          <p:nvPr/>
        </p:nvSpPr>
        <p:spPr>
          <a:xfrm>
            <a:off x="143375" y="2367400"/>
            <a:ext cx="24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</a:t>
            </a:r>
            <a:r>
              <a:rPr lang="en-GB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90" name="Google Shape;169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1" name="Google Shape;1691;p87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692" name="Google Shape;1692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8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701" name="Google Shape;17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8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04" name="Google Shape;1704;p8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07" name="Google Shape;1707;p88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08" name="Google Shape;170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9" name="Google Shape;1709;p88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710" name="Google Shape;1710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9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719" name="Google Shape;17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22" name="Google Shape;1722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725" name="Google Shape;1725;p89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726" name="Google Shape;1726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0" name="Google Shape;1730;p89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31" name="Google Shape;1731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0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738" name="Google Shape;17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41" name="Google Shape;174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9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744" name="Google Shape;1744;p90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745" name="Google Shape;1745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9" name="Google Shape;1749;p90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50" name="Google Shape;1750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758" name="Google Shape;17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61" name="Google Shape;1761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9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764" name="Google Shape;1764;p91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765" name="Google Shape;1765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6" name="Google Shape;1766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9" name="Google Shape;1769;p91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70" name="Google Shape;1770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4600" y="73701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3" y="2642450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995625" y="2511298"/>
            <a:ext cx="3036925" cy="15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900" y="2580294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9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78" name="Google Shape;177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9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2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81" name="Google Shape;178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87" name="Google Shape;17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90" name="Google Shape;17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3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97" name="Google Shape;17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9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4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00" name="Google Shape;1800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01" name="Google Shape;180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4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08" name="Google Shape;1808;p95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5"/>
          <p:cNvSpPr txBox="1"/>
          <p:nvPr/>
        </p:nvSpPr>
        <p:spPr>
          <a:xfrm>
            <a:off x="5319625" y="3508775"/>
            <a:ext cx="332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 more weights we need to train, the more complex the model becomes and the sooner it starts to memorize, if we don’t have enough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10" name="Google Shape;181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5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3" name="Google Shape;1813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14" name="Google Shape;18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5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21" name="Google Shape;1821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6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23" name="Google Shape;1823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24" name="Google Shape;18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32" name="Google Shape;1832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7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34" name="Google Shape;1834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35" name="Google Shape;183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97"/>
          <p:cNvPicPr preferRelativeResize="0"/>
          <p:nvPr/>
        </p:nvPicPr>
        <p:blipFill rotWithShape="1">
          <a:blip r:embed="rId6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44" name="Google Shape;1844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8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6" name="Google Shape;1846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47" name="Google Shape;18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8"/>
          <p:cNvPicPr preferRelativeResize="0"/>
          <p:nvPr/>
        </p:nvPicPr>
        <p:blipFill rotWithShape="1">
          <a:blip r:embed="rId5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57" name="Google Shape;1857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9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59" name="Google Shape;1859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60" name="Google Shape;186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99"/>
          <p:cNvSpPr/>
          <p:nvPr/>
        </p:nvSpPr>
        <p:spPr>
          <a:xfrm>
            <a:off x="5297325" y="3290100"/>
            <a:ext cx="3416400" cy="10107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9"/>
          <p:cNvSpPr txBox="1"/>
          <p:nvPr/>
        </p:nvSpPr>
        <p:spPr>
          <a:xfrm>
            <a:off x="5297325" y="3290100"/>
            <a:ext cx="332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Models always need regularization no matter how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Not entirely understood how all these tricks amount to a more complex separating hyperplane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00"/>
          <p:cNvSpPr/>
          <p:nvPr/>
        </p:nvSpPr>
        <p:spPr>
          <a:xfrm>
            <a:off x="6804922" y="3970478"/>
            <a:ext cx="120900" cy="1209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0"/>
          <p:cNvSpPr/>
          <p:nvPr/>
        </p:nvSpPr>
        <p:spPr>
          <a:xfrm flipH="1">
            <a:off x="6836575" y="38684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00"/>
          <p:cNvSpPr txBox="1"/>
          <p:nvPr>
            <p:ph idx="1" type="subTitle"/>
          </p:nvPr>
        </p:nvSpPr>
        <p:spPr>
          <a:xfrm>
            <a:off x="3316063" y="1413863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ML Workflow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1873" name="Google Shape;1873;p100"/>
          <p:cNvSpPr/>
          <p:nvPr/>
        </p:nvSpPr>
        <p:spPr>
          <a:xfrm flipH="1">
            <a:off x="6992600" y="38684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0"/>
          <p:cNvSpPr txBox="1"/>
          <p:nvPr/>
        </p:nvSpPr>
        <p:spPr>
          <a:xfrm>
            <a:off x="2125963" y="18426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03.</a:t>
            </a:r>
            <a:endParaRPr sz="4000"/>
          </a:p>
        </p:txBody>
      </p:sp>
      <p:sp>
        <p:nvSpPr>
          <p:cNvPr id="1875" name="Google Shape;1875;p100"/>
          <p:cNvSpPr/>
          <p:nvPr/>
        </p:nvSpPr>
        <p:spPr>
          <a:xfrm flipH="1">
            <a:off x="6729196" y="628207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0"/>
          <p:cNvSpPr/>
          <p:nvPr/>
        </p:nvSpPr>
        <p:spPr>
          <a:xfrm flipH="1">
            <a:off x="-1113876" y="52277"/>
            <a:ext cx="2266500" cy="22665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0"/>
          <p:cNvSpPr/>
          <p:nvPr/>
        </p:nvSpPr>
        <p:spPr>
          <a:xfrm>
            <a:off x="6757673" y="3970476"/>
            <a:ext cx="78900" cy="789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0"/>
          <p:cNvSpPr/>
          <p:nvPr/>
        </p:nvSpPr>
        <p:spPr>
          <a:xfrm>
            <a:off x="689770" y="-54675"/>
            <a:ext cx="1360325" cy="5184500"/>
          </a:xfrm>
          <a:custGeom>
            <a:rect b="b" l="l" r="r" t="t"/>
            <a:pathLst>
              <a:path extrusionOk="0" h="207380" w="54413">
                <a:moveTo>
                  <a:pt x="54413" y="207380"/>
                </a:moveTo>
                <a:cubicBezTo>
                  <a:pt x="45362" y="198481"/>
                  <a:pt x="1839" y="181351"/>
                  <a:pt x="108" y="153986"/>
                </a:cubicBezTo>
                <a:cubicBezTo>
                  <a:pt x="-1623" y="126621"/>
                  <a:pt x="40381" y="68853"/>
                  <a:pt x="44026" y="43189"/>
                </a:cubicBezTo>
                <a:cubicBezTo>
                  <a:pt x="47671" y="17525"/>
                  <a:pt x="25651" y="7198"/>
                  <a:pt x="21976" y="0"/>
                </a:cubicBezTo>
              </a:path>
            </a:pathLst>
          </a:cu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9" name="Google Shape;1879;p100"/>
          <p:cNvSpPr txBox="1"/>
          <p:nvPr/>
        </p:nvSpPr>
        <p:spPr>
          <a:xfrm>
            <a:off x="813200" y="2995725"/>
            <a:ext cx="698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 need to know your data and your models well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Artificial Intelligence still heavily relies on human intelligence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80" name="Google Shape;188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86" name="Google Shape;18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3" y="2642450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995625" y="2511298"/>
            <a:ext cx="3036925" cy="15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Deep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Use deep neural networks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900" y="2580294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93" name="Google Shape;189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0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3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902" name="Google Shape;19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10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03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Data normalization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905" name="Google Shape;1905;p10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0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08" name="Google Shape;1908;p103"/>
          <p:cNvSpPr txBox="1"/>
          <p:nvPr/>
        </p:nvSpPr>
        <p:spPr>
          <a:xfrm>
            <a:off x="263275" y="218290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process to transform the input </a:t>
            </a:r>
            <a:r>
              <a:rPr b="1" lang="en-GB">
                <a:solidFill>
                  <a:schemeClr val="lt1"/>
                </a:solidFill>
              </a:rPr>
              <a:t>data</a:t>
            </a:r>
            <a:r>
              <a:rPr lang="en-GB">
                <a:solidFill>
                  <a:schemeClr val="lt1"/>
                </a:solidFill>
              </a:rPr>
              <a:t> in a </a:t>
            </a:r>
            <a:r>
              <a:rPr b="1" lang="en-GB">
                <a:solidFill>
                  <a:schemeClr val="lt1"/>
                </a:solidFill>
              </a:rPr>
              <a:t>well-behaved </a:t>
            </a:r>
            <a:r>
              <a:rPr lang="en-GB">
                <a:solidFill>
                  <a:schemeClr val="lt1"/>
                </a:solidFill>
              </a:rPr>
              <a:t>form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09" name="Google Shape;1909;p103"/>
          <p:cNvPicPr preferRelativeResize="0"/>
          <p:nvPr/>
        </p:nvPicPr>
        <p:blipFill rotWithShape="1">
          <a:blip r:embed="rId4">
            <a:alphaModFix/>
          </a:blip>
          <a:srcRect b="0" l="0" r="0"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Open Datasets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16" name="Google Shape;19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04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19" name="Google Shape;1919;p104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0" name="Google Shape;1920;p104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Dataset Splitting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26" name="Google Shape;19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05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1928" name="Google Shape;1928;p105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20</a:t>
            </a:r>
            <a:r>
              <a:rPr b="1" lang="en-GB">
                <a:solidFill>
                  <a:srgbClr val="A64D79"/>
                </a:solidFill>
              </a:rPr>
              <a:t>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1929" name="Google Shape;1929;p105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1</a:t>
            </a:r>
            <a:r>
              <a:rPr b="1" lang="en-GB">
                <a:solidFill>
                  <a:srgbClr val="A64D79"/>
                </a:solidFill>
              </a:rPr>
              <a:t>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1930" name="Google Shape;193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0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Network Evaluation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936" name="Google Shape;19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75" y="1035175"/>
            <a:ext cx="2498100" cy="26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0" y="1251187"/>
            <a:ext cx="254470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125" y="1358875"/>
            <a:ext cx="31584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06"/>
          <p:cNvSpPr txBox="1"/>
          <p:nvPr/>
        </p:nvSpPr>
        <p:spPr>
          <a:xfrm>
            <a:off x="815500" y="3744875"/>
            <a:ext cx="728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Choose an appropriate metric for your own problem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Always sanity check your model, is it better than a baseline?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An almost perfect classification score is always sketchy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Keep questioning the model, never trust it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940" name="Google Shape;1940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Workflow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46" name="Google Shape;194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08"/>
          <p:cNvSpPr/>
          <p:nvPr/>
        </p:nvSpPr>
        <p:spPr>
          <a:xfrm flipH="1">
            <a:off x="6836575" y="38684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08"/>
          <p:cNvSpPr txBox="1"/>
          <p:nvPr>
            <p:ph idx="1" type="subTitle"/>
          </p:nvPr>
        </p:nvSpPr>
        <p:spPr>
          <a:xfrm>
            <a:off x="3142938" y="1413863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D</a:t>
            </a:r>
            <a:r>
              <a:rPr b="1" lang="en-GB" sz="3400">
                <a:solidFill>
                  <a:schemeClr val="lt1"/>
                </a:solidFill>
              </a:rPr>
              <a:t>L Frameworks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1954" name="Google Shape;1954;p108"/>
          <p:cNvSpPr/>
          <p:nvPr/>
        </p:nvSpPr>
        <p:spPr>
          <a:xfrm flipH="1">
            <a:off x="6992600" y="38684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08"/>
          <p:cNvSpPr txBox="1"/>
          <p:nvPr/>
        </p:nvSpPr>
        <p:spPr>
          <a:xfrm>
            <a:off x="2125963" y="18426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04.</a:t>
            </a:r>
            <a:endParaRPr sz="4000"/>
          </a:p>
        </p:txBody>
      </p:sp>
      <p:sp>
        <p:nvSpPr>
          <p:cNvPr id="1956" name="Google Shape;1956;p108"/>
          <p:cNvSpPr/>
          <p:nvPr/>
        </p:nvSpPr>
        <p:spPr>
          <a:xfrm flipH="1">
            <a:off x="-454179" y="3065582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8"/>
          <p:cNvSpPr/>
          <p:nvPr/>
        </p:nvSpPr>
        <p:spPr>
          <a:xfrm rot="10800000">
            <a:off x="6488725" y="43710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8"/>
          <p:cNvSpPr/>
          <p:nvPr/>
        </p:nvSpPr>
        <p:spPr>
          <a:xfrm flipH="1">
            <a:off x="7880424" y="1756127"/>
            <a:ext cx="2266500" cy="22665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8"/>
          <p:cNvSpPr txBox="1"/>
          <p:nvPr/>
        </p:nvSpPr>
        <p:spPr>
          <a:xfrm>
            <a:off x="1282475" y="2995725"/>
            <a:ext cx="6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 not compute your own gradients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0" name="Google Shape;1960;p108"/>
          <p:cNvSpPr/>
          <p:nvPr/>
        </p:nvSpPr>
        <p:spPr>
          <a:xfrm>
            <a:off x="628700" y="-166371"/>
            <a:ext cx="5361050" cy="3346325"/>
          </a:xfrm>
          <a:custGeom>
            <a:rect b="b" l="l" r="r" t="t"/>
            <a:pathLst>
              <a:path extrusionOk="0" h="133853" w="214442">
                <a:moveTo>
                  <a:pt x="0" y="133853"/>
                </a:moveTo>
                <a:cubicBezTo>
                  <a:pt x="4829" y="124438"/>
                  <a:pt x="-3401" y="94157"/>
                  <a:pt x="28975" y="77361"/>
                </a:cubicBezTo>
                <a:cubicBezTo>
                  <a:pt x="61352" y="60565"/>
                  <a:pt x="163583" y="45714"/>
                  <a:pt x="194259" y="33079"/>
                </a:cubicBezTo>
                <a:cubicBezTo>
                  <a:pt x="224935" y="20444"/>
                  <a:pt x="209931" y="6200"/>
                  <a:pt x="213029" y="1553"/>
                </a:cubicBezTo>
                <a:cubicBezTo>
                  <a:pt x="216127" y="-3094"/>
                  <a:pt x="212877" y="4590"/>
                  <a:pt x="212847" y="5197"/>
                </a:cubicBezTo>
              </a:path>
            </a:pathLst>
          </a:cu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61" name="Google Shape;196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600" y="1128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7" name="Google Shape;19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0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How to train your 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970" name="Google Shape;1970;p10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1972" name="Google Shape;1972;p10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0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4" name="Google Shape;197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10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0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   PyTorch and Modularity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982" name="Google Shape;198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11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4" name="Google Shape;1984;p11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1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1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1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1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9" name="Google Shape;1989;p110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0" name="Google Shape;1990;p110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991" name="Google Shape;1991;p11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1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1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1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1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1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1" name="Google Shape;20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007" name="Google Shape;200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